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8" r:id="rId3"/>
    <p:sldId id="280" r:id="rId4"/>
    <p:sldId id="257" r:id="rId5"/>
    <p:sldId id="289" r:id="rId6"/>
    <p:sldId id="258" r:id="rId7"/>
    <p:sldId id="260" r:id="rId8"/>
    <p:sldId id="262" r:id="rId9"/>
    <p:sldId id="263" r:id="rId10"/>
    <p:sldId id="264" r:id="rId11"/>
    <p:sldId id="261" r:id="rId12"/>
    <p:sldId id="266" r:id="rId13"/>
    <p:sldId id="268" r:id="rId14"/>
    <p:sldId id="290" r:id="rId15"/>
    <p:sldId id="275" r:id="rId16"/>
    <p:sldId id="273" r:id="rId17"/>
    <p:sldId id="272" r:id="rId18"/>
    <p:sldId id="269" r:id="rId19"/>
    <p:sldId id="287" r:id="rId20"/>
    <p:sldId id="270" r:id="rId21"/>
    <p:sldId id="285" r:id="rId22"/>
    <p:sldId id="286" r:id="rId23"/>
    <p:sldId id="282" r:id="rId24"/>
    <p:sldId id="283"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4929764E-88C2-4261-B699-B3B3ED11A7A8}" type="datetimeFigureOut">
              <a:rPr lang="en-US" smtClean="0"/>
              <a:pPr/>
              <a:t>12/19/2018</a:t>
            </a:fld>
            <a:endParaRPr lang="en-IN"/>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IN"/>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61F432DA-7976-43BC-9A0F-7217E5E3CEC9}"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29764E-88C2-4261-B699-B3B3ED11A7A8}" type="datetimeFigureOut">
              <a:rPr lang="en-US" smtClean="0"/>
              <a:pPr/>
              <a:t>12/19/2018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F432DA-7976-43BC-9A0F-7217E5E3CEC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29764E-88C2-4261-B699-B3B3ED11A7A8}" type="datetimeFigureOut">
              <a:rPr lang="en-US" smtClean="0"/>
              <a:pPr/>
              <a:t>12/19/2018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F432DA-7976-43BC-9A0F-7217E5E3CEC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4929764E-88C2-4261-B699-B3B3ED11A7A8}" type="datetimeFigureOut">
              <a:rPr lang="en-US" smtClean="0"/>
              <a:pPr/>
              <a:t>12/19/2018</a:t>
            </a:fld>
            <a:endParaRPr lang="en-IN"/>
          </a:p>
        </p:txBody>
      </p:sp>
      <p:sp>
        <p:nvSpPr>
          <p:cNvPr id="9" name="Slide Number Placeholder 8"/>
          <p:cNvSpPr>
            <a:spLocks noGrp="1"/>
          </p:cNvSpPr>
          <p:nvPr>
            <p:ph type="sldNum" sz="quarter" idx="15"/>
          </p:nvPr>
        </p:nvSpPr>
        <p:spPr/>
        <p:txBody>
          <a:bodyPr rtlCol="0"/>
          <a:lstStyle/>
          <a:p>
            <a:fld id="{61F432DA-7976-43BC-9A0F-7217E5E3CEC9}" type="slidenum">
              <a:rPr lang="en-IN" smtClean="0"/>
              <a:pPr/>
              <a:t>‹#›</a:t>
            </a:fld>
            <a:endParaRPr lang="en-IN"/>
          </a:p>
        </p:txBody>
      </p:sp>
      <p:sp>
        <p:nvSpPr>
          <p:cNvPr id="10" name="Footer Placeholder 9"/>
          <p:cNvSpPr>
            <a:spLocks noGrp="1"/>
          </p:cNvSpPr>
          <p:nvPr>
            <p:ph type="ftr" sz="quarter" idx="16"/>
          </p:nvPr>
        </p:nvSpPr>
        <p:spPr/>
        <p:txBody>
          <a:bodyPr rtlCol="0"/>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4929764E-88C2-4261-B699-B3B3ED11A7A8}" type="datetimeFigureOut">
              <a:rPr lang="en-US" smtClean="0"/>
              <a:pPr/>
              <a:t>12/19/2018</a:t>
            </a:fld>
            <a:endParaRPr lang="en-IN"/>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IN"/>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61F432DA-7976-43BC-9A0F-7217E5E3CEC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4929764E-88C2-4261-B699-B3B3ED11A7A8}" type="datetimeFigureOut">
              <a:rPr lang="en-US" smtClean="0"/>
              <a:pPr/>
              <a:t>12/19/2018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F432DA-7976-43BC-9A0F-7217E5E3CEC9}" type="slidenum">
              <a:rPr lang="en-IN" smtClean="0"/>
              <a:pPr/>
              <a:t>‹#›</a:t>
            </a:fld>
            <a:endParaRPr lang="en-IN"/>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4929764E-88C2-4261-B699-B3B3ED11A7A8}" type="datetimeFigureOut">
              <a:rPr lang="en-US" smtClean="0"/>
              <a:pPr/>
              <a:t>12/19/2018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F432DA-7976-43BC-9A0F-7217E5E3CEC9}" type="slidenum">
              <a:rPr lang="en-IN" smtClean="0"/>
              <a:pPr/>
              <a:t>‹#›</a:t>
            </a:fld>
            <a:endParaRPr lang="en-IN"/>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4929764E-88C2-4261-B699-B3B3ED11A7A8}" type="datetimeFigureOut">
              <a:rPr lang="en-US" smtClean="0"/>
              <a:pPr/>
              <a:t>12/19/2018</a:t>
            </a:fld>
            <a:endParaRPr lang="en-IN"/>
          </a:p>
        </p:txBody>
      </p:sp>
      <p:sp>
        <p:nvSpPr>
          <p:cNvPr id="7" name="Slide Number Placeholder 6"/>
          <p:cNvSpPr>
            <a:spLocks noGrp="1"/>
          </p:cNvSpPr>
          <p:nvPr>
            <p:ph type="sldNum" sz="quarter" idx="11"/>
          </p:nvPr>
        </p:nvSpPr>
        <p:spPr/>
        <p:txBody>
          <a:bodyPr rtlCol="0"/>
          <a:lstStyle/>
          <a:p>
            <a:fld id="{61F432DA-7976-43BC-9A0F-7217E5E3CEC9}" type="slidenum">
              <a:rPr lang="en-IN" smtClean="0"/>
              <a:pPr/>
              <a:t>‹#›</a:t>
            </a:fld>
            <a:endParaRPr lang="en-IN"/>
          </a:p>
        </p:txBody>
      </p:sp>
      <p:sp>
        <p:nvSpPr>
          <p:cNvPr id="8" name="Footer Placeholder 7"/>
          <p:cNvSpPr>
            <a:spLocks noGrp="1"/>
          </p:cNvSpPr>
          <p:nvPr>
            <p:ph type="ftr" sz="quarter" idx="12"/>
          </p:nvPr>
        </p:nvSpPr>
        <p:spPr/>
        <p:txBody>
          <a:bodyPr rtlCol="0"/>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29764E-88C2-4261-B699-B3B3ED11A7A8}" type="datetimeFigureOut">
              <a:rPr lang="en-US" smtClean="0"/>
              <a:pPr/>
              <a:t>12/19/2018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F432DA-7976-43BC-9A0F-7217E5E3CEC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4929764E-88C2-4261-B699-B3B3ED11A7A8}" type="datetimeFigureOut">
              <a:rPr lang="en-US" smtClean="0"/>
              <a:pPr/>
              <a:t>12/19/2018</a:t>
            </a:fld>
            <a:endParaRPr lang="en-IN"/>
          </a:p>
        </p:txBody>
      </p:sp>
      <p:sp>
        <p:nvSpPr>
          <p:cNvPr id="22" name="Slide Number Placeholder 21"/>
          <p:cNvSpPr>
            <a:spLocks noGrp="1"/>
          </p:cNvSpPr>
          <p:nvPr>
            <p:ph type="sldNum" sz="quarter" idx="15"/>
          </p:nvPr>
        </p:nvSpPr>
        <p:spPr/>
        <p:txBody>
          <a:bodyPr rtlCol="0"/>
          <a:lstStyle/>
          <a:p>
            <a:fld id="{61F432DA-7976-43BC-9A0F-7217E5E3CEC9}" type="slidenum">
              <a:rPr lang="en-IN" smtClean="0"/>
              <a:pPr/>
              <a:t>‹#›</a:t>
            </a:fld>
            <a:endParaRPr lang="en-IN"/>
          </a:p>
        </p:txBody>
      </p:sp>
      <p:sp>
        <p:nvSpPr>
          <p:cNvPr id="23" name="Footer Placeholder 22"/>
          <p:cNvSpPr>
            <a:spLocks noGrp="1"/>
          </p:cNvSpPr>
          <p:nvPr>
            <p:ph type="ftr" sz="quarter" idx="16"/>
          </p:nvPr>
        </p:nvSpPr>
        <p:spPr/>
        <p:txBody>
          <a:bodyPr rtlCol="0"/>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4929764E-88C2-4261-B699-B3B3ED11A7A8}" type="datetimeFigureOut">
              <a:rPr lang="en-US" smtClean="0"/>
              <a:pPr/>
              <a:t>12/19/2018</a:t>
            </a:fld>
            <a:endParaRPr lang="en-IN"/>
          </a:p>
        </p:txBody>
      </p:sp>
      <p:sp>
        <p:nvSpPr>
          <p:cNvPr id="18" name="Slide Number Placeholder 17"/>
          <p:cNvSpPr>
            <a:spLocks noGrp="1"/>
          </p:cNvSpPr>
          <p:nvPr>
            <p:ph type="sldNum" sz="quarter" idx="11"/>
          </p:nvPr>
        </p:nvSpPr>
        <p:spPr/>
        <p:txBody>
          <a:bodyPr rtlCol="0"/>
          <a:lstStyle/>
          <a:p>
            <a:fld id="{61F432DA-7976-43BC-9A0F-7217E5E3CEC9}" type="slidenum">
              <a:rPr lang="en-IN" smtClean="0"/>
              <a:pPr/>
              <a:t>‹#›</a:t>
            </a:fld>
            <a:endParaRPr lang="en-IN"/>
          </a:p>
        </p:txBody>
      </p:sp>
      <p:sp>
        <p:nvSpPr>
          <p:cNvPr id="21" name="Footer Placeholder 20"/>
          <p:cNvSpPr>
            <a:spLocks noGrp="1"/>
          </p:cNvSpPr>
          <p:nvPr>
            <p:ph type="ftr" sz="quarter" idx="12"/>
          </p:nvPr>
        </p:nvSpPr>
        <p:spPr/>
        <p:txBody>
          <a:bodyPr rtlCol="0"/>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929764E-88C2-4261-B699-B3B3ED11A7A8}" type="datetimeFigureOut">
              <a:rPr lang="en-US" smtClean="0"/>
              <a:pPr/>
              <a:t>12/19/2018</a:t>
            </a:fld>
            <a:endParaRPr lang="en-IN"/>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IN"/>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1F432DA-7976-43BC-9A0F-7217E5E3CEC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tensorflow.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tensorflow.org/api_docs/python/tf/nn/conv2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tensorflow.org/api_docs/python/tf/sigmoi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nsorflow.org/api_docs/python/tf/Session"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docs.scipy.org/doc/numpy/reference/generated/numpy.random.normal.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Unsupervised_machine_learning" TargetMode="External"/><Relationship Id="rId7" Type="http://schemas.openxmlformats.org/officeDocument/2006/relationships/hyperlink" Target="https://en.wikipedia.org/wiki/Photorealistic" TargetMode="External"/><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2.xml"/><Relationship Id="rId6" Type="http://schemas.openxmlformats.org/officeDocument/2006/relationships/hyperlink" Target="https://en.wikipedia.org/wiki/Discriminative_model" TargetMode="External"/><Relationship Id="rId5" Type="http://schemas.openxmlformats.org/officeDocument/2006/relationships/hyperlink" Target="https://en.wikipedia.org/wiki/Generative_model" TargetMode="External"/><Relationship Id="rId4" Type="http://schemas.openxmlformats.org/officeDocument/2006/relationships/hyperlink" Target="https://en.wikipedia.org/wiki/Neural_networ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14546" y="1714488"/>
            <a:ext cx="6243654" cy="1894362"/>
          </a:xfrm>
        </p:spPr>
        <p:txBody>
          <a:bodyPr/>
          <a:lstStyle/>
          <a:p>
            <a:r>
              <a:rPr lang="en-US" u="sng" dirty="0"/>
              <a:t>EXPLORING GENERATIVE ADVERSARIAL NETWORKS</a:t>
            </a:r>
            <a:endParaRPr lang="en-IN" u="sng" dirty="0"/>
          </a:p>
        </p:txBody>
      </p:sp>
      <p:sp>
        <p:nvSpPr>
          <p:cNvPr id="3" name="Subtitle 2"/>
          <p:cNvSpPr>
            <a:spLocks noGrp="1"/>
          </p:cNvSpPr>
          <p:nvPr>
            <p:ph type="subTitle" idx="1"/>
          </p:nvPr>
        </p:nvSpPr>
        <p:spPr>
          <a:xfrm>
            <a:off x="2143108" y="5003322"/>
            <a:ext cx="7000892" cy="1371600"/>
          </a:xfrm>
        </p:spPr>
        <p:txBody>
          <a:bodyPr>
            <a:normAutofit/>
          </a:bodyPr>
          <a:lstStyle/>
          <a:p>
            <a:r>
              <a:rPr lang="en-IN" dirty="0"/>
              <a:t>			-</a:t>
            </a:r>
            <a:r>
              <a:rPr lang="en-IN" dirty="0" err="1"/>
              <a:t>Akash</a:t>
            </a:r>
            <a:r>
              <a:rPr lang="en-IN" dirty="0"/>
              <a:t> Gupta(30316010002)</a:t>
            </a:r>
          </a:p>
          <a:p>
            <a:r>
              <a:rPr lang="en-IN" dirty="0"/>
              <a:t>			-</a:t>
            </a:r>
            <a:r>
              <a:rPr lang="en-IN" dirty="0" err="1"/>
              <a:t>GaganDeep</a:t>
            </a:r>
            <a:r>
              <a:rPr lang="en-IN" dirty="0"/>
              <a:t> Singh(30316010018)</a:t>
            </a:r>
          </a:p>
          <a:p>
            <a:r>
              <a:rPr lang="en-IN" dirty="0"/>
              <a:t>			-</a:t>
            </a:r>
            <a:r>
              <a:rPr lang="en-IN" dirty="0" err="1"/>
              <a:t>Navonil</a:t>
            </a:r>
            <a:r>
              <a:rPr lang="en-IN" dirty="0"/>
              <a:t> </a:t>
            </a:r>
            <a:r>
              <a:rPr lang="en-IN" dirty="0" err="1"/>
              <a:t>Mukherjee</a:t>
            </a:r>
            <a:r>
              <a:rPr lang="en-IN" dirty="0"/>
              <a:t>(30316010024)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an-images-final-d7bdb862726f6fd928a7c859a69c3248.gif"/>
          <p:cNvPicPr>
            <a:picLocks noChangeAspect="1"/>
          </p:cNvPicPr>
          <p:nvPr/>
        </p:nvPicPr>
        <p:blipFill>
          <a:blip r:embed="rId2" cstate="print"/>
          <a:stretch>
            <a:fillRect/>
          </a:stretch>
        </p:blipFill>
        <p:spPr>
          <a:xfrm>
            <a:off x="214282" y="5143512"/>
            <a:ext cx="8429684" cy="1714488"/>
          </a:xfrm>
          <a:prstGeom prst="rect">
            <a:avLst/>
          </a:prstGeom>
        </p:spPr>
      </p:pic>
      <p:sp>
        <p:nvSpPr>
          <p:cNvPr id="2" name="Title 1"/>
          <p:cNvSpPr>
            <a:spLocks noGrp="1"/>
          </p:cNvSpPr>
          <p:nvPr>
            <p:ph type="title"/>
          </p:nvPr>
        </p:nvSpPr>
        <p:spPr>
          <a:xfrm>
            <a:off x="457200" y="357166"/>
            <a:ext cx="7467600" cy="714380"/>
          </a:xfrm>
        </p:spPr>
        <p:txBody>
          <a:bodyPr>
            <a:normAutofit/>
          </a:bodyPr>
          <a:lstStyle/>
          <a:p>
            <a:pPr algn="ctr"/>
            <a:r>
              <a:rPr lang="en-IN" sz="3200" u="sng" dirty="0">
                <a:latin typeface="Times New Roman" pitchFamily="18" charset="0"/>
                <a:cs typeface="Times New Roman" pitchFamily="18" charset="0"/>
              </a:rPr>
              <a:t>Generator</a:t>
            </a:r>
          </a:p>
        </p:txBody>
      </p:sp>
      <p:sp>
        <p:nvSpPr>
          <p:cNvPr id="3" name="Content Placeholder 2"/>
          <p:cNvSpPr>
            <a:spLocks noGrp="1"/>
          </p:cNvSpPr>
          <p:nvPr>
            <p:ph sz="quarter" idx="1"/>
          </p:nvPr>
        </p:nvSpPr>
        <p:spPr/>
        <p:txBody>
          <a:bodyPr/>
          <a:lstStyle/>
          <a:p>
            <a:r>
              <a:rPr lang="en-IN" dirty="0"/>
              <a:t>The input to the generator is a series of randomly generated numbers called </a:t>
            </a:r>
            <a:r>
              <a:rPr lang="en-IN" b="1" dirty="0"/>
              <a:t>latent sample</a:t>
            </a:r>
            <a:r>
              <a:rPr lang="en-IN" dirty="0"/>
              <a:t>. Once trained, the generator can produce digit images from latent samples.</a:t>
            </a:r>
          </a:p>
          <a:p>
            <a:r>
              <a:rPr lang="en-IN" dirty="0"/>
              <a:t>Without training, the generator produces garbage images only.</a:t>
            </a:r>
          </a:p>
          <a:p>
            <a:br>
              <a:rPr lang="en-IN" dirty="0"/>
            </a:br>
            <a:endParaRPr lang="en-IN" dirty="0"/>
          </a:p>
        </p:txBody>
      </p:sp>
      <p:pic>
        <p:nvPicPr>
          <p:cNvPr id="4" name="Picture 3" descr="1_aD3v5dYl0EcYdAdxSIP9Sw.png"/>
          <p:cNvPicPr>
            <a:picLocks noChangeAspect="1"/>
          </p:cNvPicPr>
          <p:nvPr/>
        </p:nvPicPr>
        <p:blipFill>
          <a:blip r:embed="rId3" cstate="print"/>
          <a:stretch>
            <a:fillRect/>
          </a:stretch>
        </p:blipFill>
        <p:spPr>
          <a:xfrm>
            <a:off x="539552" y="4149080"/>
            <a:ext cx="7429520" cy="12144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68280"/>
          </a:xfrm>
        </p:spPr>
        <p:txBody>
          <a:bodyPr>
            <a:normAutofit fontScale="90000"/>
          </a:bodyPr>
          <a:lstStyle/>
          <a:p>
            <a:r>
              <a:rPr lang="en-IN" dirty="0"/>
              <a:t>CONTD:-</a:t>
            </a:r>
          </a:p>
        </p:txBody>
      </p:sp>
      <p:pic>
        <p:nvPicPr>
          <p:cNvPr id="4" name="Content Placeholder 3" descr="1_Tv7wjpBTB0Pg6rWfLm4YSA.jpg"/>
          <p:cNvPicPr>
            <a:picLocks noGrp="1" noChangeAspect="1"/>
          </p:cNvPicPr>
          <p:nvPr>
            <p:ph sz="quarter" idx="1"/>
          </p:nvPr>
        </p:nvPicPr>
        <p:blipFill>
          <a:blip r:embed="rId2" cstate="print"/>
          <a:stretch>
            <a:fillRect/>
          </a:stretch>
        </p:blipFill>
        <p:spPr>
          <a:xfrm>
            <a:off x="428596" y="1000108"/>
            <a:ext cx="8072494" cy="2714643"/>
          </a:xfrm>
          <a:ln>
            <a:solidFill>
              <a:schemeClr val="tx1"/>
            </a:solidFill>
          </a:ln>
        </p:spPr>
      </p:pic>
      <p:pic>
        <p:nvPicPr>
          <p:cNvPr id="5" name="Picture 4" descr="1_gvBT3h4JD7eUN0GexHwx2w.png"/>
          <p:cNvPicPr>
            <a:picLocks noChangeAspect="1"/>
          </p:cNvPicPr>
          <p:nvPr/>
        </p:nvPicPr>
        <p:blipFill>
          <a:blip r:embed="rId3" cstate="print"/>
          <a:stretch>
            <a:fillRect/>
          </a:stretch>
        </p:blipFill>
        <p:spPr>
          <a:xfrm>
            <a:off x="428596" y="3714752"/>
            <a:ext cx="8072494" cy="2357454"/>
          </a:xfrm>
          <a:prstGeom prst="rect">
            <a:avLst/>
          </a:prstGeom>
          <a:ln>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qsVuv5nZGrfmsryg2Z1F7Q.jpeg"/>
          <p:cNvPicPr>
            <a:picLocks noChangeAspect="1"/>
          </p:cNvPicPr>
          <p:nvPr/>
        </p:nvPicPr>
        <p:blipFill>
          <a:blip r:embed="rId2" cstate="print"/>
          <a:stretch>
            <a:fillRect/>
          </a:stretch>
        </p:blipFill>
        <p:spPr>
          <a:xfrm>
            <a:off x="642910" y="3429000"/>
            <a:ext cx="7358114" cy="2326827"/>
          </a:xfrm>
          <a:prstGeom prst="rect">
            <a:avLst/>
          </a:prstGeom>
        </p:spPr>
      </p:pic>
      <p:sp>
        <p:nvSpPr>
          <p:cNvPr id="2" name="Title 1"/>
          <p:cNvSpPr>
            <a:spLocks noGrp="1"/>
          </p:cNvSpPr>
          <p:nvPr>
            <p:ph type="title"/>
          </p:nvPr>
        </p:nvSpPr>
        <p:spPr>
          <a:xfrm>
            <a:off x="457200" y="274638"/>
            <a:ext cx="7467600" cy="582594"/>
          </a:xfrm>
        </p:spPr>
        <p:txBody>
          <a:bodyPr/>
          <a:lstStyle/>
          <a:p>
            <a:r>
              <a:rPr lang="en-IN" u="sng" dirty="0"/>
              <a:t>Loss Function</a:t>
            </a:r>
            <a:r>
              <a:rPr lang="en-IN" dirty="0"/>
              <a:t>:-</a:t>
            </a:r>
          </a:p>
        </p:txBody>
      </p:sp>
      <p:sp>
        <p:nvSpPr>
          <p:cNvPr id="3" name="Content Placeholder 2"/>
          <p:cNvSpPr>
            <a:spLocks noGrp="1"/>
          </p:cNvSpPr>
          <p:nvPr>
            <p:ph sz="quarter" idx="1"/>
          </p:nvPr>
        </p:nvSpPr>
        <p:spPr>
          <a:xfrm>
            <a:off x="457200" y="1285860"/>
            <a:ext cx="7467600" cy="5188092"/>
          </a:xfrm>
        </p:spPr>
        <p:txBody>
          <a:bodyPr/>
          <a:lstStyle/>
          <a:p>
            <a:r>
              <a:rPr lang="en-IN" dirty="0"/>
              <a:t>A loss function is a measure of how good a prediction model does in terms of being able to predict the expected outcome.</a:t>
            </a:r>
          </a:p>
          <a:p>
            <a:endParaRPr lang="en-IN" dirty="0"/>
          </a:p>
          <a:p>
            <a:endParaRPr lang="en-IN" dirty="0"/>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54032"/>
          </a:xfrm>
        </p:spPr>
        <p:txBody>
          <a:bodyPr>
            <a:normAutofit/>
          </a:bodyPr>
          <a:lstStyle/>
          <a:p>
            <a:r>
              <a:rPr lang="en-IN" u="sng" dirty="0"/>
              <a:t>Mini-Max</a:t>
            </a:r>
            <a:endParaRPr lang="en-IN" dirty="0"/>
          </a:p>
        </p:txBody>
      </p:sp>
      <p:sp>
        <p:nvSpPr>
          <p:cNvPr id="3" name="Content Placeholder 2"/>
          <p:cNvSpPr>
            <a:spLocks noGrp="1"/>
          </p:cNvSpPr>
          <p:nvPr>
            <p:ph sz="quarter" idx="1"/>
          </p:nvPr>
        </p:nvSpPr>
        <p:spPr>
          <a:xfrm>
            <a:off x="457200" y="2857496"/>
            <a:ext cx="8043890" cy="3616456"/>
          </a:xfrm>
        </p:spPr>
        <p:txBody>
          <a:bodyPr>
            <a:normAutofit fontScale="85000" lnSpcReduction="20000"/>
          </a:bodyPr>
          <a:lstStyle/>
          <a:p>
            <a:r>
              <a:rPr lang="en-IN" dirty="0"/>
              <a:t>In our function V(D, G) the first term is entropy that the data from real distribution (</a:t>
            </a:r>
            <a:r>
              <a:rPr lang="en-IN" dirty="0" err="1"/>
              <a:t>pdata</a:t>
            </a:r>
            <a:r>
              <a:rPr lang="en-IN" dirty="0"/>
              <a:t>(x)) passes through the discriminator (aka best case scenario). The discriminator tries to maximize this to 1. The second term is entropy that the data from random input (p(z)) passes through the generator, which then generates a fake sample which is then passed through the discriminator to identify the </a:t>
            </a:r>
            <a:r>
              <a:rPr lang="en-IN" dirty="0" err="1"/>
              <a:t>fakeness</a:t>
            </a:r>
            <a:r>
              <a:rPr lang="en-IN" dirty="0"/>
              <a:t> (aka worst case scenario). In this term, discriminator tries to maximize it to 0 (i.e. the log probability that the data from generated is fake is equal to 0). </a:t>
            </a:r>
            <a:r>
              <a:rPr lang="en-IN" b="1" dirty="0"/>
              <a:t>So overall, the discriminator is trying to maximize our function V</a:t>
            </a:r>
            <a:r>
              <a:rPr lang="en-IN" dirty="0"/>
              <a:t>.</a:t>
            </a:r>
          </a:p>
          <a:p>
            <a:r>
              <a:rPr lang="en-IN" dirty="0"/>
              <a:t>On the other hand, </a:t>
            </a:r>
            <a:r>
              <a:rPr lang="en-IN" b="1" dirty="0"/>
              <a:t>the task of generator is exactly opposite, i.e. it tries to minimize the function V</a:t>
            </a:r>
            <a:r>
              <a:rPr lang="en-IN" dirty="0"/>
              <a:t> so that the differentiation between real and fake data is bare minimum. </a:t>
            </a:r>
          </a:p>
          <a:p>
            <a:endParaRPr lang="en-IN" dirty="0"/>
          </a:p>
        </p:txBody>
      </p:sp>
      <p:pic>
        <p:nvPicPr>
          <p:cNvPr id="6" name="Picture 5" descr="g22.png"/>
          <p:cNvPicPr>
            <a:picLocks noChangeAspect="1"/>
          </p:cNvPicPr>
          <p:nvPr/>
        </p:nvPicPr>
        <p:blipFill>
          <a:blip r:embed="rId2" cstate="print"/>
          <a:stretch>
            <a:fillRect/>
          </a:stretch>
        </p:blipFill>
        <p:spPr>
          <a:xfrm>
            <a:off x="1000100" y="1142984"/>
            <a:ext cx="6929486" cy="15716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938C-1540-4318-9E28-DC983AD065D4}"/>
              </a:ext>
            </a:extLst>
          </p:cNvPr>
          <p:cNvSpPr>
            <a:spLocks noGrp="1"/>
          </p:cNvSpPr>
          <p:nvPr>
            <p:ph type="title"/>
          </p:nvPr>
        </p:nvSpPr>
        <p:spPr/>
        <p:txBody>
          <a:bodyPr/>
          <a:lstStyle/>
          <a:p>
            <a:r>
              <a:rPr lang="en-US" dirty="0"/>
              <a:t>TensorFlow Platform Architecture</a:t>
            </a:r>
          </a:p>
        </p:txBody>
      </p:sp>
      <p:pic>
        <p:nvPicPr>
          <p:cNvPr id="5" name="Content Placeholder 4">
            <a:extLst>
              <a:ext uri="{FF2B5EF4-FFF2-40B4-BE49-F238E27FC236}">
                <a16:creationId xmlns:a16="http://schemas.microsoft.com/office/drawing/2014/main" id="{EE83AA39-11F4-43FF-B296-C6AF12C133F8}"/>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44984" y="1600200"/>
            <a:ext cx="6092031" cy="4873625"/>
          </a:xfrm>
        </p:spPr>
      </p:pic>
    </p:spTree>
    <p:extLst>
      <p:ext uri="{BB962C8B-B14F-4D97-AF65-F5344CB8AC3E}">
        <p14:creationId xmlns:p14="http://schemas.microsoft.com/office/powerpoint/2010/main" val="239746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00042"/>
            <a:ext cx="7467600" cy="582594"/>
          </a:xfrm>
        </p:spPr>
        <p:txBody>
          <a:bodyPr>
            <a:normAutofit/>
          </a:bodyPr>
          <a:lstStyle/>
          <a:p>
            <a:pPr algn="ctr"/>
            <a:r>
              <a:rPr lang="en-IN" b="1" u="sng" dirty="0">
                <a:latin typeface="Times New Roman" pitchFamily="18" charset="0"/>
                <a:cs typeface="Times New Roman" pitchFamily="18" charset="0"/>
              </a:rPr>
              <a:t>Getting started</a:t>
            </a:r>
            <a:endParaRPr lang="en-IN" u="sng"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pPr>
              <a:buNone/>
            </a:pPr>
            <a:r>
              <a:rPr lang="en-IN" dirty="0"/>
              <a:t>	We’re going to create a GAN that will generate handwritten digits that can fool even the best classifiers (and humans too, of course). We'll use </a:t>
            </a:r>
            <a:r>
              <a:rPr lang="en-IN" dirty="0" err="1">
                <a:hlinkClick r:id="rId2"/>
              </a:rPr>
              <a:t>TensorFlow</a:t>
            </a:r>
            <a:r>
              <a:rPr lang="en-IN" dirty="0"/>
              <a:t>, a deep learning library open-sourced by Google that makes it easy to train neural networks on GPUs. Steps to be followed are:-</a:t>
            </a:r>
          </a:p>
          <a:p>
            <a:r>
              <a:rPr lang="en-IN" dirty="0"/>
              <a:t>Import the Data</a:t>
            </a:r>
          </a:p>
          <a:p>
            <a:r>
              <a:rPr lang="en-IN" dirty="0"/>
              <a:t>Train the Discriminator</a:t>
            </a:r>
          </a:p>
          <a:p>
            <a:r>
              <a:rPr lang="en-IN" dirty="0"/>
              <a:t>Train the Generator</a:t>
            </a:r>
          </a:p>
          <a:p>
            <a:r>
              <a:rPr lang="en-IN" dirty="0"/>
              <a:t>Generate A Sample Image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u="sng" dirty="0">
                <a:latin typeface="Times New Roman" pitchFamily="18" charset="0"/>
                <a:cs typeface="Times New Roman" pitchFamily="18" charset="0"/>
              </a:rPr>
              <a:t>How Data is loaded</a:t>
            </a:r>
            <a:br>
              <a:rPr lang="en-IN" sz="3200" u="sng" dirty="0">
                <a:latin typeface="Times New Roman" pitchFamily="18" charset="0"/>
                <a:cs typeface="Times New Roman" pitchFamily="18" charset="0"/>
              </a:rPr>
            </a:br>
            <a:endParaRPr lang="en-US" sz="3200" u="sng" dirty="0">
              <a:latin typeface="Times New Roman" pitchFamily="18" charset="0"/>
              <a:cs typeface="Times New Roman" pitchFamily="18" charset="0"/>
            </a:endParaRPr>
          </a:p>
        </p:txBody>
      </p:sp>
      <p:sp>
        <p:nvSpPr>
          <p:cNvPr id="7" name="Content Placeholder 6"/>
          <p:cNvSpPr>
            <a:spLocks noGrp="1"/>
          </p:cNvSpPr>
          <p:nvPr>
            <p:ph sz="quarter" idx="1"/>
          </p:nvPr>
        </p:nvSpPr>
        <p:spPr>
          <a:xfrm>
            <a:off x="457200" y="1285860"/>
            <a:ext cx="7467600" cy="5188092"/>
          </a:xfrm>
        </p:spPr>
        <p:txBody>
          <a:bodyPr/>
          <a:lstStyle/>
          <a:p>
            <a:r>
              <a:rPr lang="en-IN" dirty="0"/>
              <a:t>The images are initially formatted as a single row of 784 pixels. We can reshape them into 28 x 28 pixel images and view them using </a:t>
            </a:r>
            <a:r>
              <a:rPr lang="en-IN" dirty="0" err="1"/>
              <a:t>PyPlot</a:t>
            </a:r>
            <a:r>
              <a:rPr lang="en-IN" dirty="0"/>
              <a:t>.</a:t>
            </a:r>
          </a:p>
          <a:p>
            <a:r>
              <a:rPr lang="en-IN" dirty="0"/>
              <a:t>We’ll use </a:t>
            </a:r>
            <a:r>
              <a:rPr lang="en-IN" dirty="0" err="1"/>
              <a:t>nextBatch</a:t>
            </a:r>
            <a:r>
              <a:rPr lang="en-IN" dirty="0"/>
              <a:t> method to create and retrieve a specified number of image from the sets.</a:t>
            </a:r>
          </a:p>
          <a:p>
            <a:endParaRPr lang="en-IN" dirty="0"/>
          </a:p>
          <a:p>
            <a:pPr>
              <a:buNone/>
            </a:pPr>
            <a:r>
              <a:rPr lang="en-IN" dirty="0"/>
              <a:t> </a:t>
            </a:r>
          </a:p>
        </p:txBody>
      </p:sp>
      <p:pic>
        <p:nvPicPr>
          <p:cNvPr id="8" name="Content Placeholder 3" descr="mnist.png"/>
          <p:cNvPicPr>
            <a:picLocks noChangeAspect="1"/>
          </p:cNvPicPr>
          <p:nvPr/>
        </p:nvPicPr>
        <p:blipFill>
          <a:blip r:embed="rId2" cstate="print"/>
          <a:stretch>
            <a:fillRect/>
          </a:stretch>
        </p:blipFill>
        <p:spPr>
          <a:xfrm>
            <a:off x="1500166" y="4114417"/>
            <a:ext cx="5953956" cy="274358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39718"/>
          </a:xfrm>
        </p:spPr>
        <p:txBody>
          <a:bodyPr>
            <a:noAutofit/>
          </a:bodyPr>
          <a:lstStyle/>
          <a:p>
            <a:pPr algn="ctr"/>
            <a:r>
              <a:rPr lang="en-IN" sz="2800" u="sng" dirty="0"/>
              <a:t>Training the discriminator</a:t>
            </a:r>
            <a:endParaRPr lang="en-US" sz="2800" u="sng" dirty="0"/>
          </a:p>
        </p:txBody>
      </p:sp>
      <p:sp>
        <p:nvSpPr>
          <p:cNvPr id="10" name="Content Placeholder 9"/>
          <p:cNvSpPr>
            <a:spLocks noGrp="1"/>
          </p:cNvSpPr>
          <p:nvPr>
            <p:ph sz="quarter" idx="1"/>
          </p:nvPr>
        </p:nvSpPr>
        <p:spPr>
          <a:xfrm>
            <a:off x="500034" y="1214422"/>
            <a:ext cx="7467600" cy="5259530"/>
          </a:xfrm>
        </p:spPr>
        <p:txBody>
          <a:bodyPr/>
          <a:lstStyle/>
          <a:p>
            <a:r>
              <a:rPr lang="en-IN" dirty="0">
                <a:hlinkClick r:id="rId2"/>
              </a:rPr>
              <a:t>tf.nn.conv2d()</a:t>
            </a:r>
            <a:r>
              <a:rPr lang="en-IN" dirty="0"/>
              <a:t>-It takes 4 arguments The first is the input volume (our 28 x 28 x 1 images in this case). The next argument is the filter/weight matrix. Finally, you can also change the stride and padding of the convolution.</a:t>
            </a:r>
          </a:p>
          <a:p>
            <a:endParaRPr lang="en-IN" dirty="0"/>
          </a:p>
          <a:p>
            <a:endParaRPr lang="en-IN" dirty="0"/>
          </a:p>
        </p:txBody>
      </p:sp>
      <p:pic>
        <p:nvPicPr>
          <p:cNvPr id="12" name="Content Placeholder 3" descr="discrimantor training.jpg"/>
          <p:cNvPicPr>
            <a:picLocks noChangeAspect="1"/>
          </p:cNvPicPr>
          <p:nvPr/>
        </p:nvPicPr>
        <p:blipFill>
          <a:blip r:embed="rId3" cstate="print"/>
          <a:stretch>
            <a:fillRect/>
          </a:stretch>
        </p:blipFill>
        <p:spPr>
          <a:xfrm>
            <a:off x="1142976" y="3786190"/>
            <a:ext cx="5953125" cy="26431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p:txBody>
          <a:bodyPr/>
          <a:lstStyle/>
          <a:p>
            <a:r>
              <a:rPr lang="en-IN" u="sng" dirty="0">
                <a:solidFill>
                  <a:schemeClr val="accent1">
                    <a:lumMod val="75000"/>
                  </a:schemeClr>
                </a:solidFill>
              </a:rPr>
              <a:t>tf.nn.conv2d_transpose() </a:t>
            </a:r>
            <a:r>
              <a:rPr lang="en-IN" dirty="0"/>
              <a:t>- It maps some random number of values into pixel.</a:t>
            </a:r>
            <a:endParaRPr lang="en-IN" u="sng" dirty="0">
              <a:solidFill>
                <a:schemeClr val="accent1">
                  <a:lumMod val="75000"/>
                </a:schemeClr>
              </a:solidFill>
            </a:endParaRPr>
          </a:p>
          <a:p>
            <a:r>
              <a:rPr lang="en-IN" u="sng" dirty="0" err="1">
                <a:solidFill>
                  <a:schemeClr val="accent1">
                    <a:lumMod val="75000"/>
                  </a:schemeClr>
                </a:solidFill>
              </a:rPr>
              <a:t>tf.image.resize_images</a:t>
            </a:r>
            <a:r>
              <a:rPr lang="en-IN" u="sng" dirty="0">
                <a:solidFill>
                  <a:schemeClr val="accent1">
                    <a:lumMod val="75000"/>
                  </a:schemeClr>
                </a:solidFill>
              </a:rPr>
              <a:t>() </a:t>
            </a:r>
            <a:r>
              <a:rPr lang="en-IN" dirty="0"/>
              <a:t>- to resize the image.</a:t>
            </a:r>
            <a:endParaRPr lang="en-IN" u="sng" dirty="0">
              <a:solidFill>
                <a:schemeClr val="accent1">
                  <a:lumMod val="75000"/>
                </a:schemeClr>
              </a:solidFill>
            </a:endParaRPr>
          </a:p>
          <a:p>
            <a:r>
              <a:rPr lang="en-IN" dirty="0" err="1">
                <a:hlinkClick r:id="rId2"/>
              </a:rPr>
              <a:t>tf.sigmoid</a:t>
            </a:r>
            <a:r>
              <a:rPr lang="en-IN" dirty="0">
                <a:hlinkClick r:id="rId2"/>
              </a:rPr>
              <a:t>()</a:t>
            </a:r>
            <a:r>
              <a:rPr lang="en-IN" dirty="0"/>
              <a:t> - to squeezes pixels.</a:t>
            </a:r>
          </a:p>
          <a:p>
            <a:endParaRPr lang="en-IN" dirty="0"/>
          </a:p>
        </p:txBody>
      </p:sp>
      <p:pic>
        <p:nvPicPr>
          <p:cNvPr id="7" name="Content Placeholder 3" descr="generator.png"/>
          <p:cNvPicPr>
            <a:picLocks noChangeAspect="1"/>
          </p:cNvPicPr>
          <p:nvPr/>
        </p:nvPicPr>
        <p:blipFill>
          <a:blip r:embed="rId3" cstate="print"/>
          <a:stretch>
            <a:fillRect/>
          </a:stretch>
        </p:blipFill>
        <p:spPr>
          <a:xfrm>
            <a:off x="1357290" y="3571876"/>
            <a:ext cx="5953956" cy="2714644"/>
          </a:xfrm>
          <a:prstGeom prst="rect">
            <a:avLst/>
          </a:prstGeom>
        </p:spPr>
      </p:pic>
      <p:sp>
        <p:nvSpPr>
          <p:cNvPr id="2" name="Title 1"/>
          <p:cNvSpPr>
            <a:spLocks noGrp="1"/>
          </p:cNvSpPr>
          <p:nvPr>
            <p:ph type="title"/>
          </p:nvPr>
        </p:nvSpPr>
        <p:spPr>
          <a:xfrm>
            <a:off x="457200" y="274638"/>
            <a:ext cx="7467600" cy="654032"/>
          </a:xfrm>
        </p:spPr>
        <p:txBody>
          <a:bodyPr>
            <a:normAutofit/>
          </a:bodyPr>
          <a:lstStyle/>
          <a:p>
            <a:pPr algn="ctr"/>
            <a:r>
              <a:rPr lang="en-IN" u="sng" dirty="0"/>
              <a:t>Training the Generator</a:t>
            </a:r>
            <a:endParaRPr lang="en-US" u="sng"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2F67-7B93-4EC4-B31A-65242C0D2F8E}"/>
              </a:ext>
            </a:extLst>
          </p:cNvPr>
          <p:cNvSpPr>
            <a:spLocks noGrp="1"/>
          </p:cNvSpPr>
          <p:nvPr>
            <p:ph type="title"/>
          </p:nvPr>
        </p:nvSpPr>
        <p:spPr/>
        <p:txBody>
          <a:bodyPr/>
          <a:lstStyle/>
          <a:p>
            <a:r>
              <a:rPr lang="en-US" dirty="0"/>
              <a:t>The GENERATOR IN ACTION</a:t>
            </a:r>
          </a:p>
        </p:txBody>
      </p:sp>
      <p:pic>
        <p:nvPicPr>
          <p:cNvPr id="5" name="Content Placeholder 4">
            <a:extLst>
              <a:ext uri="{FF2B5EF4-FFF2-40B4-BE49-F238E27FC236}">
                <a16:creationId xmlns:a16="http://schemas.microsoft.com/office/drawing/2014/main" id="{508E1A03-5543-450E-861A-BE1992E0C894}"/>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3336925"/>
            <a:ext cx="7715200" cy="1400175"/>
          </a:xfrm>
        </p:spPr>
      </p:pic>
    </p:spTree>
    <p:extLst>
      <p:ext uri="{BB962C8B-B14F-4D97-AF65-F5344CB8AC3E}">
        <p14:creationId xmlns:p14="http://schemas.microsoft.com/office/powerpoint/2010/main" val="552092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21D1C1-B49A-4420-B1D3-A68005EFD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9144000" cy="5486400"/>
          </a:xfrm>
          <a:prstGeom prst="rect">
            <a:avLst/>
          </a:prstGeom>
        </p:spPr>
      </p:pic>
    </p:spTree>
    <p:extLst>
      <p:ext uri="{BB962C8B-B14F-4D97-AF65-F5344CB8AC3E}">
        <p14:creationId xmlns:p14="http://schemas.microsoft.com/office/powerpoint/2010/main" val="813866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generated image.png"/>
          <p:cNvPicPr>
            <a:picLocks noChangeAspect="1"/>
          </p:cNvPicPr>
          <p:nvPr/>
        </p:nvPicPr>
        <p:blipFill>
          <a:blip r:embed="rId2" cstate="print"/>
          <a:stretch>
            <a:fillRect/>
          </a:stretch>
        </p:blipFill>
        <p:spPr>
          <a:xfrm>
            <a:off x="1214414" y="4429133"/>
            <a:ext cx="6286544" cy="2428868"/>
          </a:xfrm>
          <a:prstGeom prst="rect">
            <a:avLst/>
          </a:prstGeom>
        </p:spPr>
      </p:pic>
      <p:sp>
        <p:nvSpPr>
          <p:cNvPr id="2" name="Title 1"/>
          <p:cNvSpPr>
            <a:spLocks noGrp="1"/>
          </p:cNvSpPr>
          <p:nvPr>
            <p:ph type="title"/>
          </p:nvPr>
        </p:nvSpPr>
        <p:spPr>
          <a:xfrm>
            <a:off x="457200" y="274638"/>
            <a:ext cx="7467600" cy="868346"/>
          </a:xfrm>
        </p:spPr>
        <p:txBody>
          <a:bodyPr>
            <a:normAutofit fontScale="90000"/>
          </a:bodyPr>
          <a:lstStyle/>
          <a:p>
            <a:r>
              <a:rPr lang="en-IN" sz="3200" u="sng" dirty="0">
                <a:latin typeface="Times New Roman" pitchFamily="18" charset="0"/>
                <a:cs typeface="Times New Roman" pitchFamily="18" charset="0"/>
              </a:rPr>
              <a:t>How generator creates image</a:t>
            </a:r>
            <a:br>
              <a:rPr lang="en-IN" sz="3200" u="sng" dirty="0">
                <a:latin typeface="Times New Roman" pitchFamily="18" charset="0"/>
                <a:cs typeface="Times New Roman" pitchFamily="18" charset="0"/>
              </a:rPr>
            </a:br>
            <a:endParaRPr lang="en-US" sz="3200" u="sng" dirty="0">
              <a:latin typeface="Times New Roman" pitchFamily="18" charset="0"/>
              <a:cs typeface="Times New Roman" pitchFamily="18" charset="0"/>
            </a:endParaRPr>
          </a:p>
        </p:txBody>
      </p:sp>
      <p:sp>
        <p:nvSpPr>
          <p:cNvPr id="4" name="Content Placeholder 3"/>
          <p:cNvSpPr>
            <a:spLocks noGrp="1"/>
          </p:cNvSpPr>
          <p:nvPr>
            <p:ph sz="quarter" idx="1"/>
          </p:nvPr>
        </p:nvSpPr>
        <p:spPr>
          <a:xfrm>
            <a:off x="457200" y="714356"/>
            <a:ext cx="7972452" cy="5759596"/>
          </a:xfrm>
        </p:spPr>
        <p:txBody>
          <a:bodyPr/>
          <a:lstStyle/>
          <a:p>
            <a:r>
              <a:rPr lang="en-IN" dirty="0"/>
              <a:t>We need to open a </a:t>
            </a:r>
            <a:r>
              <a:rPr lang="en-IN" dirty="0" err="1"/>
              <a:t>TensorFlow</a:t>
            </a:r>
            <a:r>
              <a:rPr lang="en-IN" dirty="0"/>
              <a:t> session </a:t>
            </a:r>
            <a:r>
              <a:rPr lang="en-IN" dirty="0" err="1">
                <a:hlinkClick r:id="rId3"/>
              </a:rPr>
              <a:t>sess.run</a:t>
            </a:r>
            <a:r>
              <a:rPr lang="en-IN" dirty="0">
                <a:hlinkClick r:id="rId3"/>
              </a:rPr>
              <a:t>()</a:t>
            </a:r>
            <a:r>
              <a:rPr lang="en-IN" dirty="0"/>
              <a:t> and create a placeholder for the input to our generator.</a:t>
            </a:r>
          </a:p>
          <a:p>
            <a:r>
              <a:rPr lang="en-IN" dirty="0"/>
              <a:t>Now, we create a variable that holds the output of the generator, and we'll also initialize the random noise vector that we're going to use as input.</a:t>
            </a:r>
          </a:p>
          <a:p>
            <a:r>
              <a:rPr lang="en-IN" dirty="0"/>
              <a:t>The </a:t>
            </a:r>
            <a:r>
              <a:rPr lang="en-IN" dirty="0" err="1">
                <a:hlinkClick r:id="rId4"/>
              </a:rPr>
              <a:t>np.random.normal</a:t>
            </a:r>
            <a:r>
              <a:rPr lang="en-IN" dirty="0">
                <a:hlinkClick r:id="rId4"/>
              </a:rPr>
              <a:t>()</a:t>
            </a:r>
            <a:r>
              <a:rPr lang="en-IN" dirty="0"/>
              <a:t> function has three arguments. The first and second define the mean and standard deviation for the normal distribution (0 and 1 in our case), and the third defines the </a:t>
            </a:r>
            <a:r>
              <a:rPr lang="en-IN" dirty="0" err="1"/>
              <a:t>the</a:t>
            </a:r>
            <a:r>
              <a:rPr lang="en-IN" dirty="0"/>
              <a:t> shape of the vector (1 x 100).</a:t>
            </a:r>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u="sng" dirty="0">
                <a:latin typeface="Times New Roman" pitchFamily="18" charset="0"/>
                <a:cs typeface="Times New Roman" pitchFamily="18" charset="0"/>
              </a:rPr>
              <a:t>CONTD..</a:t>
            </a:r>
            <a:endParaRPr lang="en-US" sz="3200" u="sng" dirty="0">
              <a:latin typeface="Times New Roman" pitchFamily="18" charset="0"/>
              <a:cs typeface="Times New Roman" pitchFamily="18" charset="0"/>
            </a:endParaRPr>
          </a:p>
        </p:txBody>
      </p:sp>
      <p:sp>
        <p:nvSpPr>
          <p:cNvPr id="6" name="Content Placeholder 5"/>
          <p:cNvSpPr>
            <a:spLocks noGrp="1"/>
          </p:cNvSpPr>
          <p:nvPr>
            <p:ph sz="quarter" idx="1"/>
          </p:nvPr>
        </p:nvSpPr>
        <p:spPr/>
        <p:txBody>
          <a:bodyPr/>
          <a:lstStyle/>
          <a:p>
            <a:pPr>
              <a:buNone/>
            </a:pPr>
            <a:r>
              <a:rPr lang="en-IN" dirty="0"/>
              <a:t>	Discriminator uses the generated image and compares it</a:t>
            </a:r>
          </a:p>
          <a:p>
            <a:endParaRPr lang="en-IN" dirty="0"/>
          </a:p>
        </p:txBody>
      </p:sp>
      <p:pic>
        <p:nvPicPr>
          <p:cNvPr id="8" name="Content Placeholder 3" descr="discriminator1.jpg"/>
          <p:cNvPicPr>
            <a:picLocks noChangeAspect="1"/>
          </p:cNvPicPr>
          <p:nvPr/>
        </p:nvPicPr>
        <p:blipFill>
          <a:blip r:embed="rId2" cstate="print"/>
          <a:stretch>
            <a:fillRect/>
          </a:stretch>
        </p:blipFill>
        <p:spPr>
          <a:xfrm>
            <a:off x="2253452" y="2852936"/>
            <a:ext cx="3875095" cy="36208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25470"/>
          </a:xfrm>
        </p:spPr>
        <p:txBody>
          <a:bodyPr>
            <a:normAutofit/>
          </a:bodyPr>
          <a:lstStyle/>
          <a:p>
            <a:r>
              <a:rPr lang="en-US" sz="3200" u="sng" dirty="0">
                <a:latin typeface="Times New Roman" pitchFamily="18" charset="0"/>
                <a:cs typeface="Times New Roman" pitchFamily="18" charset="0"/>
              </a:rPr>
              <a:t>CONTD…</a:t>
            </a:r>
          </a:p>
        </p:txBody>
      </p:sp>
      <p:sp>
        <p:nvSpPr>
          <p:cNvPr id="5" name="Content Placeholder 4"/>
          <p:cNvSpPr>
            <a:spLocks noGrp="1"/>
          </p:cNvSpPr>
          <p:nvPr>
            <p:ph sz="quarter" idx="1"/>
          </p:nvPr>
        </p:nvSpPr>
        <p:spPr/>
        <p:txBody>
          <a:bodyPr/>
          <a:lstStyle/>
          <a:p>
            <a:pPr>
              <a:buNone/>
            </a:pPr>
            <a:r>
              <a:rPr lang="en-IN" dirty="0"/>
              <a:t>Discriminator labels fake and real images</a:t>
            </a:r>
          </a:p>
          <a:p>
            <a:endParaRPr lang="en-IN" dirty="0"/>
          </a:p>
        </p:txBody>
      </p:sp>
      <p:pic>
        <p:nvPicPr>
          <p:cNvPr id="6" name="Content Placeholder 3" descr="discriminator12.png"/>
          <p:cNvPicPr>
            <a:picLocks noChangeAspect="1"/>
          </p:cNvPicPr>
          <p:nvPr/>
        </p:nvPicPr>
        <p:blipFill>
          <a:blip r:embed="rId2" cstate="print"/>
          <a:stretch>
            <a:fillRect/>
          </a:stretch>
        </p:blipFill>
        <p:spPr>
          <a:xfrm>
            <a:off x="2214546" y="2214554"/>
            <a:ext cx="5335914" cy="464344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54032"/>
          </a:xfrm>
        </p:spPr>
        <p:txBody>
          <a:bodyPr>
            <a:normAutofit/>
          </a:bodyPr>
          <a:lstStyle/>
          <a:p>
            <a:pPr algn="ctr"/>
            <a:r>
              <a:rPr lang="en-IN" sz="3200" u="sng" dirty="0">
                <a:latin typeface="Times New Roman" pitchFamily="18" charset="0"/>
                <a:cs typeface="Times New Roman" pitchFamily="18" charset="0"/>
              </a:rPr>
              <a:t>Conclusion</a:t>
            </a:r>
          </a:p>
        </p:txBody>
      </p:sp>
      <p:sp>
        <p:nvSpPr>
          <p:cNvPr id="3" name="Content Placeholder 2"/>
          <p:cNvSpPr>
            <a:spLocks noGrp="1"/>
          </p:cNvSpPr>
          <p:nvPr>
            <p:ph sz="quarter" idx="1"/>
          </p:nvPr>
        </p:nvSpPr>
        <p:spPr>
          <a:xfrm>
            <a:off x="457200" y="1142984"/>
            <a:ext cx="7758138" cy="5330968"/>
          </a:xfrm>
        </p:spPr>
        <p:txBody>
          <a:bodyPr>
            <a:normAutofit fontScale="92500" lnSpcReduction="10000"/>
          </a:bodyPr>
          <a:lstStyle/>
          <a:p>
            <a:pPr>
              <a:buNone/>
            </a:pPr>
            <a:r>
              <a:rPr lang="en-IN" dirty="0"/>
              <a:t>		Generative Adversarial Networks have quickly become an exciting sub-field of study finding applications in diverse fields. Their proven ability to mimic seemingly complex and arbitrary distributions make them an ideal candidate for creating samples where very large-scale data acquisition is difficult or infeasible. Companies like Google, </a:t>
            </a:r>
            <a:r>
              <a:rPr lang="en-IN" dirty="0" err="1"/>
              <a:t>Facebook</a:t>
            </a:r>
            <a:r>
              <a:rPr lang="en-IN" dirty="0"/>
              <a:t>, NVIDIA are all actively conducting research using GANs and they find applications in commercial software as 14 well. NVIDIA recently proposed a novel method for using style-transfer in their GAN for generating human faces and achieved startlingly realistic results. Ongoing research focuses on solving problems like mode collapse where generated samples stop being diverse because of the generator failing to learn to produce new features based on the training data.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260648"/>
            <a:ext cx="3456384" cy="6256744"/>
          </a:xfrm>
        </p:spPr>
        <p:txBody>
          <a:bodyPr>
            <a:normAutofit fontScale="90000"/>
          </a:bodyPr>
          <a:lstStyle/>
          <a:p>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r>
              <a:rPr lang="en-IN" dirty="0"/>
              <a:t>               Thank you</a:t>
            </a:r>
          </a:p>
        </p:txBody>
      </p:sp>
      <p:sp>
        <p:nvSpPr>
          <p:cNvPr id="7" name="Content Placeholder 6">
            <a:extLst>
              <a:ext uri="{FF2B5EF4-FFF2-40B4-BE49-F238E27FC236}">
                <a16:creationId xmlns:a16="http://schemas.microsoft.com/office/drawing/2014/main" id="{5F9734EF-A6E5-43CB-BECB-0C25B14A1E71}"/>
              </a:ext>
            </a:extLst>
          </p:cNvPr>
          <p:cNvSpPr>
            <a:spLocks noGrp="1"/>
          </p:cNvSpPr>
          <p:nvPr>
            <p:ph sz="quarter"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u="sng" dirty="0">
                <a:latin typeface="Times New Roman" pitchFamily="18" charset="0"/>
                <a:cs typeface="Times New Roman" pitchFamily="18" charset="0"/>
              </a:rPr>
              <a:t>Table of Content:-</a:t>
            </a:r>
          </a:p>
        </p:txBody>
      </p:sp>
      <p:sp>
        <p:nvSpPr>
          <p:cNvPr id="3" name="Content Placeholder 2"/>
          <p:cNvSpPr>
            <a:spLocks noGrp="1"/>
          </p:cNvSpPr>
          <p:nvPr>
            <p:ph sz="quarter" idx="1"/>
          </p:nvPr>
        </p:nvSpPr>
        <p:spPr/>
        <p:txBody>
          <a:bodyPr/>
          <a:lstStyle/>
          <a:p>
            <a:r>
              <a:rPr lang="en-IN" dirty="0"/>
              <a:t>Introduction to GAN</a:t>
            </a:r>
          </a:p>
          <a:p>
            <a:pPr>
              <a:buNone/>
            </a:pPr>
            <a:endParaRPr lang="en-IN" dirty="0"/>
          </a:p>
          <a:p>
            <a:r>
              <a:rPr lang="en-IN" dirty="0"/>
              <a:t>Architecture of a GAN</a:t>
            </a:r>
          </a:p>
          <a:p>
            <a:pPr>
              <a:buFont typeface="Wingdings" pitchFamily="2" charset="2"/>
              <a:buChar char="q"/>
            </a:pPr>
            <a:r>
              <a:rPr lang="en-IN" dirty="0"/>
              <a:t>Discriminator</a:t>
            </a:r>
          </a:p>
          <a:p>
            <a:pPr>
              <a:buFont typeface="Wingdings" pitchFamily="2" charset="2"/>
              <a:buChar char="q"/>
            </a:pPr>
            <a:r>
              <a:rPr lang="en-IN" dirty="0"/>
              <a:t>Generator</a:t>
            </a:r>
          </a:p>
          <a:p>
            <a:pPr>
              <a:buFont typeface="Wingdings" pitchFamily="2" charset="2"/>
              <a:buChar char="q"/>
            </a:pPr>
            <a:r>
              <a:rPr lang="en-IN" dirty="0"/>
              <a:t>Loss Function</a:t>
            </a:r>
          </a:p>
          <a:p>
            <a:pPr>
              <a:buFont typeface="Wingdings" pitchFamily="2" charset="2"/>
              <a:buChar char="q"/>
            </a:pPr>
            <a:r>
              <a:rPr lang="en-IN" dirty="0"/>
              <a:t>Min Max</a:t>
            </a:r>
          </a:p>
          <a:p>
            <a:pPr>
              <a:buSzPct val="80000"/>
              <a:buNone/>
            </a:pPr>
            <a:endParaRPr lang="en-IN" dirty="0"/>
          </a:p>
          <a:p>
            <a:pPr>
              <a:buSzPct val="80000"/>
            </a:pPr>
            <a:r>
              <a:rPr lang="en-IN" dirty="0"/>
              <a:t>Implementation Details</a:t>
            </a:r>
          </a:p>
          <a:p>
            <a:pPr>
              <a:buSzPct val="80000"/>
            </a:pPr>
            <a:r>
              <a:rPr lang="en-IN" dirty="0"/>
              <a:t>Conclusion</a:t>
            </a:r>
          </a:p>
          <a:p>
            <a:pPr>
              <a:buFont typeface="Wingdings" pitchFamily="2" charset="2"/>
              <a:buChar char="Ø"/>
            </a:pP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58138" cy="1296974"/>
          </a:xfrm>
        </p:spPr>
        <p:txBody>
          <a:bodyPr>
            <a:noAutofit/>
          </a:bodyPr>
          <a:lstStyle/>
          <a:p>
            <a:r>
              <a:rPr lang="en-IN" sz="2800" u="sng" dirty="0">
                <a:latin typeface="Times New Roman" pitchFamily="18" charset="0"/>
                <a:cs typeface="Times New Roman" pitchFamily="18" charset="0"/>
              </a:rPr>
              <a:t>What is Generative Adversarial Network?</a:t>
            </a:r>
            <a:br>
              <a:rPr lang="en-IN" sz="2800" u="sng" dirty="0">
                <a:latin typeface="Times New Roman" pitchFamily="18" charset="0"/>
                <a:cs typeface="Times New Roman" pitchFamily="18" charset="0"/>
              </a:rPr>
            </a:br>
            <a:endParaRPr lang="en-IN" sz="2800" u="sng"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r>
              <a:rPr lang="en-IN" b="1" dirty="0"/>
              <a:t>Generative adversarial networks</a:t>
            </a:r>
            <a:r>
              <a:rPr lang="en-IN" dirty="0"/>
              <a:t> (</a:t>
            </a:r>
            <a:r>
              <a:rPr lang="en-IN" b="1" dirty="0"/>
              <a:t>GANs</a:t>
            </a:r>
            <a:r>
              <a:rPr lang="en-IN" dirty="0"/>
              <a:t>) are a class of </a:t>
            </a:r>
            <a:r>
              <a:rPr lang="en-IN" dirty="0">
                <a:hlinkClick r:id="rId2" tooltip="Artificial intelligence"/>
              </a:rPr>
              <a:t>artificial intelligence</a:t>
            </a:r>
            <a:r>
              <a:rPr lang="en-IN" dirty="0"/>
              <a:t> algorithms used in </a:t>
            </a:r>
            <a:r>
              <a:rPr lang="en-IN" dirty="0">
                <a:hlinkClick r:id="rId3" tooltip="Unsupervised machine learning"/>
              </a:rPr>
              <a:t>unsupervised machine learning</a:t>
            </a:r>
            <a:r>
              <a:rPr lang="en-IN" dirty="0"/>
              <a:t>, implemented by a system of two </a:t>
            </a:r>
            <a:r>
              <a:rPr lang="en-IN" dirty="0">
                <a:hlinkClick r:id="rId4" tooltip="Neural network"/>
              </a:rPr>
              <a:t>neural networks</a:t>
            </a:r>
            <a:r>
              <a:rPr lang="en-IN" dirty="0"/>
              <a:t>.</a:t>
            </a:r>
          </a:p>
          <a:p>
            <a:pPr>
              <a:buNone/>
            </a:pPr>
            <a:endParaRPr lang="en-IN" dirty="0"/>
          </a:p>
          <a:p>
            <a:r>
              <a:rPr lang="en-IN" dirty="0"/>
              <a:t>One network </a:t>
            </a:r>
            <a:r>
              <a:rPr lang="en-IN" dirty="0">
                <a:hlinkClick r:id="rId5" tooltip="Generative model"/>
              </a:rPr>
              <a:t>generates</a:t>
            </a:r>
            <a:r>
              <a:rPr lang="en-IN" dirty="0"/>
              <a:t> candidates (generative) and the other </a:t>
            </a:r>
            <a:r>
              <a:rPr lang="en-IN" dirty="0">
                <a:hlinkClick r:id="rId6" tooltip="Discriminative model"/>
              </a:rPr>
              <a:t>evaluates them</a:t>
            </a:r>
            <a:r>
              <a:rPr lang="en-IN" dirty="0"/>
              <a:t> (discriminative).</a:t>
            </a:r>
          </a:p>
          <a:p>
            <a:pPr>
              <a:buNone/>
            </a:pPr>
            <a:endParaRPr lang="en-IN" dirty="0"/>
          </a:p>
          <a:p>
            <a:r>
              <a:rPr lang="en-IN" dirty="0"/>
              <a:t>GANs have been used to produce samples of </a:t>
            </a:r>
            <a:r>
              <a:rPr lang="en-IN" dirty="0">
                <a:hlinkClick r:id="rId7" tooltip="Photorealistic"/>
              </a:rPr>
              <a:t>photorealistic</a:t>
            </a:r>
            <a:r>
              <a:rPr lang="en-IN" dirty="0"/>
              <a:t> images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0B02-8D54-4273-A120-E3DD29A76A52}"/>
              </a:ext>
            </a:extLst>
          </p:cNvPr>
          <p:cNvSpPr>
            <a:spLocks noGrp="1"/>
          </p:cNvSpPr>
          <p:nvPr>
            <p:ph type="title"/>
          </p:nvPr>
        </p:nvSpPr>
        <p:spPr/>
        <p:txBody>
          <a:bodyPr>
            <a:normAutofit/>
          </a:bodyPr>
          <a:lstStyle/>
          <a:p>
            <a:r>
              <a:rPr lang="en-IN" sz="2800" dirty="0"/>
              <a:t>GANs in ACTION AT NVIDIA RESEARCH</a:t>
            </a:r>
            <a:endParaRPr lang="en-US" sz="2800" dirty="0"/>
          </a:p>
        </p:txBody>
      </p:sp>
      <p:pic>
        <p:nvPicPr>
          <p:cNvPr id="5" name="Content Placeholder 4">
            <a:extLst>
              <a:ext uri="{FF2B5EF4-FFF2-40B4-BE49-F238E27FC236}">
                <a16:creationId xmlns:a16="http://schemas.microsoft.com/office/drawing/2014/main" id="{B5EE0993-985B-4294-88B9-45014AD44690}"/>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363391" y="1600200"/>
            <a:ext cx="3655218" cy="4873625"/>
          </a:xfrm>
        </p:spPr>
      </p:pic>
    </p:spTree>
    <p:extLst>
      <p:ext uri="{BB962C8B-B14F-4D97-AF65-F5344CB8AC3E}">
        <p14:creationId xmlns:p14="http://schemas.microsoft.com/office/powerpoint/2010/main" val="3297776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u="sng" dirty="0"/>
              <a:t>How GAN Works?</a:t>
            </a:r>
          </a:p>
        </p:txBody>
      </p:sp>
      <p:pic>
        <p:nvPicPr>
          <p:cNvPr id="4" name="Content Placeholder 3" descr="toptal-blog-image-1510649034809-64c5d802bea962b4e26940d4f0837f2d.png"/>
          <p:cNvPicPr>
            <a:picLocks noGrp="1" noChangeAspect="1"/>
          </p:cNvPicPr>
          <p:nvPr>
            <p:ph sz="quarter" idx="1"/>
          </p:nvPr>
        </p:nvPicPr>
        <p:blipFill>
          <a:blip r:embed="rId2" cstate="print"/>
          <a:stretch>
            <a:fillRect/>
          </a:stretch>
        </p:blipFill>
        <p:spPr>
          <a:xfrm>
            <a:off x="1654160" y="1500174"/>
            <a:ext cx="5418169" cy="4973652"/>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E5HXgkl3gl_u071KhzE8Dw.png"/>
          <p:cNvPicPr>
            <a:picLocks noChangeAspect="1"/>
          </p:cNvPicPr>
          <p:nvPr/>
        </p:nvPicPr>
        <p:blipFill>
          <a:blip r:embed="rId2" cstate="print"/>
          <a:stretch>
            <a:fillRect/>
          </a:stretch>
        </p:blipFill>
        <p:spPr>
          <a:xfrm>
            <a:off x="1500166" y="5857892"/>
            <a:ext cx="4500594" cy="762035"/>
          </a:xfrm>
          <a:prstGeom prst="rect">
            <a:avLst/>
          </a:prstGeom>
        </p:spPr>
      </p:pic>
      <p:pic>
        <p:nvPicPr>
          <p:cNvPr id="4" name="Picture 3" descr="1_CB_PBFsnm6teu9oYToIouw.png"/>
          <p:cNvPicPr>
            <a:picLocks noChangeAspect="1"/>
          </p:cNvPicPr>
          <p:nvPr/>
        </p:nvPicPr>
        <p:blipFill>
          <a:blip r:embed="rId3" cstate="print"/>
          <a:stretch>
            <a:fillRect/>
          </a:stretch>
        </p:blipFill>
        <p:spPr>
          <a:xfrm>
            <a:off x="1428728" y="4572008"/>
            <a:ext cx="4595818" cy="884695"/>
          </a:xfrm>
          <a:prstGeom prst="rect">
            <a:avLst/>
          </a:prstGeom>
        </p:spPr>
      </p:pic>
      <p:sp>
        <p:nvSpPr>
          <p:cNvPr id="2" name="Title 1"/>
          <p:cNvSpPr>
            <a:spLocks noGrp="1"/>
          </p:cNvSpPr>
          <p:nvPr>
            <p:ph type="title"/>
          </p:nvPr>
        </p:nvSpPr>
        <p:spPr>
          <a:xfrm>
            <a:off x="457200" y="274638"/>
            <a:ext cx="7467600" cy="796908"/>
          </a:xfrm>
        </p:spPr>
        <p:txBody>
          <a:bodyPr>
            <a:normAutofit/>
          </a:bodyPr>
          <a:lstStyle/>
          <a:p>
            <a:pPr algn="ctr"/>
            <a:r>
              <a:rPr lang="en-IN" sz="3200" u="sng" dirty="0">
                <a:latin typeface="Times New Roman" pitchFamily="18" charset="0"/>
                <a:cs typeface="Times New Roman" pitchFamily="18" charset="0"/>
              </a:rPr>
              <a:t>DISCRIMINATOR</a:t>
            </a:r>
          </a:p>
        </p:txBody>
      </p:sp>
      <p:sp>
        <p:nvSpPr>
          <p:cNvPr id="3" name="Content Placeholder 2"/>
          <p:cNvSpPr>
            <a:spLocks noGrp="1"/>
          </p:cNvSpPr>
          <p:nvPr>
            <p:ph sz="quarter" idx="1"/>
          </p:nvPr>
        </p:nvSpPr>
        <p:spPr>
          <a:xfrm>
            <a:off x="457200" y="1600200"/>
            <a:ext cx="7467600" cy="5114948"/>
          </a:xfrm>
        </p:spPr>
        <p:txBody>
          <a:bodyPr/>
          <a:lstStyle/>
          <a:p>
            <a:r>
              <a:rPr lang="en-IN" dirty="0"/>
              <a:t>The discriminator is a classifier trained using the supervised learning. It classifies whether an image is real (1) or not (0).</a:t>
            </a:r>
          </a:p>
          <a:p>
            <a:r>
              <a:rPr lang="en-IN" dirty="0"/>
              <a:t>We train the discriminator using both the MNIST images and the images generated by the generator.</a:t>
            </a:r>
          </a:p>
          <a:p>
            <a:r>
              <a:rPr lang="en-IN" dirty="0"/>
              <a:t>If the input image is from the MNIST database, the discriminator should classify it as real.</a:t>
            </a:r>
          </a:p>
          <a:p>
            <a:endParaRPr lang="en-IN" dirty="0"/>
          </a:p>
          <a:p>
            <a:r>
              <a:rPr lang="en-IN" dirty="0"/>
              <a:t>If the input image is from the generator, the discriminator should classify it as fake.</a:t>
            </a:r>
          </a:p>
          <a:p>
            <a:endParaRPr lang="en-IN" dirty="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u="sng" dirty="0" err="1">
                <a:latin typeface="Times New Roman" pitchFamily="18" charset="0"/>
                <a:cs typeface="Times New Roman" pitchFamily="18" charset="0"/>
              </a:rPr>
              <a:t>Cnn</a:t>
            </a:r>
            <a:r>
              <a:rPr lang="en-IN" sz="3200" u="sng" dirty="0">
                <a:latin typeface="Times New Roman" pitchFamily="18" charset="0"/>
                <a:cs typeface="Times New Roman" pitchFamily="18" charset="0"/>
              </a:rPr>
              <a:t>:-</a:t>
            </a:r>
          </a:p>
        </p:txBody>
      </p:sp>
      <p:pic>
        <p:nvPicPr>
          <p:cNvPr id="7" name="Content Placeholder 6">
            <a:extLst>
              <a:ext uri="{FF2B5EF4-FFF2-40B4-BE49-F238E27FC236}">
                <a16:creationId xmlns:a16="http://schemas.microsoft.com/office/drawing/2014/main" id="{9A1FA161-33F2-4767-AF02-6E6CB97011FB}"/>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3568" y="2852031"/>
            <a:ext cx="7241231" cy="244643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54032"/>
          </a:xfrm>
        </p:spPr>
        <p:txBody>
          <a:bodyPr>
            <a:normAutofit/>
          </a:bodyPr>
          <a:lstStyle/>
          <a:p>
            <a:r>
              <a:rPr lang="en-IN" sz="3200" u="sng" dirty="0">
                <a:latin typeface="Times New Roman" pitchFamily="18" charset="0"/>
                <a:cs typeface="Times New Roman" pitchFamily="18" charset="0"/>
              </a:rPr>
              <a:t>CONTD:-</a:t>
            </a:r>
          </a:p>
        </p:txBody>
      </p:sp>
      <p:pic>
        <p:nvPicPr>
          <p:cNvPr id="4" name="Content Placeholder 3" descr="1_QHMGABbwL04x5VGYc_UWSA.png"/>
          <p:cNvPicPr>
            <a:picLocks noGrp="1" noChangeAspect="1"/>
          </p:cNvPicPr>
          <p:nvPr>
            <p:ph sz="quarter" idx="1"/>
          </p:nvPr>
        </p:nvPicPr>
        <p:blipFill>
          <a:blip r:embed="rId2" cstate="print"/>
          <a:stretch>
            <a:fillRect/>
          </a:stretch>
        </p:blipFill>
        <p:spPr>
          <a:xfrm>
            <a:off x="428596" y="3857628"/>
            <a:ext cx="7610476" cy="2357454"/>
          </a:xfrm>
          <a:ln>
            <a:solidFill>
              <a:schemeClr val="tx1"/>
            </a:solidFill>
          </a:ln>
        </p:spPr>
      </p:pic>
      <p:pic>
        <p:nvPicPr>
          <p:cNvPr id="5" name="Picture 4" descr="1_QWEQqXmdTF285r1uS1t2eg.png"/>
          <p:cNvPicPr>
            <a:picLocks noChangeAspect="1"/>
          </p:cNvPicPr>
          <p:nvPr/>
        </p:nvPicPr>
        <p:blipFill>
          <a:blip r:embed="rId3" cstate="print"/>
          <a:stretch>
            <a:fillRect/>
          </a:stretch>
        </p:blipFill>
        <p:spPr>
          <a:xfrm>
            <a:off x="428597" y="1285860"/>
            <a:ext cx="7572427" cy="2571769"/>
          </a:xfrm>
          <a:prstGeom prst="rect">
            <a:avLst/>
          </a:prstGeom>
          <a:ln>
            <a:solidFill>
              <a:schemeClr val="tx1"/>
            </a:solid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8166</TotalTime>
  <Words>479</Words>
  <Application>Microsoft Office PowerPoint</Application>
  <PresentationFormat>On-screen Show (4:3)</PresentationFormat>
  <Paragraphs>72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Century Schoolbook</vt:lpstr>
      <vt:lpstr>Times New Roman</vt:lpstr>
      <vt:lpstr>Wingdings</vt:lpstr>
      <vt:lpstr>Wingdings 2</vt:lpstr>
      <vt:lpstr>Oriel</vt:lpstr>
      <vt:lpstr>EXPLORING GENERATIVE ADVERSARIAL NETWORKS</vt:lpstr>
      <vt:lpstr>PowerPoint Presentation</vt:lpstr>
      <vt:lpstr>Table of Content:-</vt:lpstr>
      <vt:lpstr>What is Generative Adversarial Network? </vt:lpstr>
      <vt:lpstr>GANs in ACTION AT NVIDIA RESEARCH</vt:lpstr>
      <vt:lpstr>  How GAN Works?</vt:lpstr>
      <vt:lpstr>DISCRIMINATOR</vt:lpstr>
      <vt:lpstr>Cnn:-</vt:lpstr>
      <vt:lpstr>CONTD:-</vt:lpstr>
      <vt:lpstr>Generator</vt:lpstr>
      <vt:lpstr>CONTD:-</vt:lpstr>
      <vt:lpstr>Loss Function:-</vt:lpstr>
      <vt:lpstr>Mini-Max</vt:lpstr>
      <vt:lpstr>TensorFlow Platform Architecture</vt:lpstr>
      <vt:lpstr>Getting started</vt:lpstr>
      <vt:lpstr>How Data is loaded </vt:lpstr>
      <vt:lpstr>Training the discriminator</vt:lpstr>
      <vt:lpstr>Training the Generator</vt:lpstr>
      <vt:lpstr>The GENERATOR IN ACTION</vt:lpstr>
      <vt:lpstr>How generator creates image </vt:lpstr>
      <vt:lpstr>CONTD..</vt:lpstr>
      <vt:lpstr>CONTD…</vt:lpstr>
      <vt:lpstr>Conclusion</vt:lpstr>
      <vt:lpstr>                           Thank you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c:title>
  <dc:creator>SONAL</dc:creator>
  <cp:lastModifiedBy>Navonil Mukherjee</cp:lastModifiedBy>
  <cp:revision>54</cp:revision>
  <dcterms:created xsi:type="dcterms:W3CDTF">2018-12-13T11:18:41Z</dcterms:created>
  <dcterms:modified xsi:type="dcterms:W3CDTF">2018-12-19T19:35:37Z</dcterms:modified>
</cp:coreProperties>
</file>